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62" r:id="rId8"/>
    <p:sldId id="263" r:id="rId9"/>
    <p:sldId id="264" r:id="rId10"/>
    <p:sldId id="267" r:id="rId11"/>
    <p:sldId id="265" r:id="rId12"/>
    <p:sldId id="276" r:id="rId13"/>
    <p:sldId id="266" r:id="rId14"/>
    <p:sldId id="277" r:id="rId15"/>
    <p:sldId id="268" r:id="rId16"/>
    <p:sldId id="269" r:id="rId17"/>
    <p:sldId id="278" r:id="rId18"/>
    <p:sldId id="270" r:id="rId19"/>
    <p:sldId id="271" r:id="rId20"/>
    <p:sldId id="279" r:id="rId21"/>
    <p:sldId id="272" r:id="rId22"/>
    <p:sldId id="273" r:id="rId23"/>
    <p:sldId id="280" r:id="rId24"/>
    <p:sldId id="281" r:id="rId25"/>
    <p:sldId id="282" r:id="rId26"/>
    <p:sldId id="283" r:id="rId27"/>
    <p:sldId id="284" r:id="rId28"/>
    <p:sldId id="286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9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1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9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654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58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03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1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7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4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7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7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4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5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6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4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3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8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6/18/2022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98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 </a:t>
            </a: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MECHANICS OF TOOTH MOVEMENT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293063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/>
              <a:t>CENTRE OF </a:t>
            </a:r>
            <a:r>
              <a:rPr lang="en-US" sz="2400" dirty="0" smtClean="0"/>
              <a:t>RESISTANCE</a:t>
            </a:r>
          </a:p>
          <a:p>
            <a:r>
              <a:rPr lang="en-US" sz="2400" dirty="0" smtClean="0">
                <a:effectLst/>
              </a:rPr>
              <a:t>By </a:t>
            </a:r>
            <a:r>
              <a:rPr lang="en-US" sz="2400" dirty="0">
                <a:effectLst/>
              </a:rPr>
              <a:t>definition, </a:t>
            </a:r>
            <a:r>
              <a:rPr lang="en-US" sz="2400" i="1" dirty="0">
                <a:effectLst/>
              </a:rPr>
              <a:t>as the point in the object at which the resistance to movement is at the </a:t>
            </a:r>
            <a:r>
              <a:rPr lang="en-US" sz="2400" i="1" dirty="0" smtClean="0">
                <a:effectLst/>
              </a:rPr>
              <a:t>maximum</a:t>
            </a:r>
            <a:r>
              <a:rPr lang="en-US" sz="2800" dirty="0" smtClean="0"/>
              <a:t>.</a:t>
            </a:r>
            <a:endParaRPr lang="en-US" sz="2400" dirty="0" smtClean="0"/>
          </a:p>
          <a:p>
            <a:r>
              <a:rPr lang="en-US" sz="2400" dirty="0">
                <a:effectLst/>
              </a:rPr>
              <a:t>If a force is </a:t>
            </a:r>
            <a:r>
              <a:rPr lang="en-US" sz="2400" dirty="0" smtClean="0">
                <a:effectLst/>
              </a:rPr>
              <a:t>applied to </a:t>
            </a:r>
            <a:r>
              <a:rPr lang="en-US" sz="2400" dirty="0">
                <a:effectLst/>
              </a:rPr>
              <a:t>the center of resistance, the whole body </a:t>
            </a:r>
            <a:r>
              <a:rPr lang="en-US" sz="2400" dirty="0" smtClean="0">
                <a:effectLst/>
              </a:rPr>
              <a:t>moves equally </a:t>
            </a:r>
            <a:r>
              <a:rPr lang="en-US" sz="2400" dirty="0">
                <a:effectLst/>
              </a:rPr>
              <a:t>in the direction of force applied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effectLst/>
              </a:rPr>
              <a:t>translation).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50" y="3686613"/>
            <a:ext cx="3925352" cy="29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4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293063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/>
              <a:t>CENTRE OF </a:t>
            </a:r>
            <a:r>
              <a:rPr lang="en-US" sz="2400" dirty="0" smtClean="0"/>
              <a:t>RESISTANCE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25" y="2263513"/>
            <a:ext cx="8661627" cy="363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5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293063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/>
              <a:t>CENTRE OF </a:t>
            </a:r>
            <a:r>
              <a:rPr lang="en-US" sz="2400" dirty="0" smtClean="0"/>
              <a:t>RESISTANCE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05" y="2319466"/>
            <a:ext cx="2615799" cy="3664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38" y="2263513"/>
            <a:ext cx="2615799" cy="37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580050"/>
            <a:ext cx="8811491" cy="4929607"/>
          </a:xfrm>
        </p:spPr>
        <p:txBody>
          <a:bodyPr>
            <a:noAutofit/>
          </a:bodyPr>
          <a:lstStyle/>
          <a:p>
            <a:r>
              <a:rPr lang="en-US" sz="3200" dirty="0"/>
              <a:t>CENTRE OF </a:t>
            </a:r>
            <a:r>
              <a:rPr lang="en-US" sz="3200" dirty="0" smtClean="0"/>
              <a:t>RESISTANCE</a:t>
            </a:r>
          </a:p>
          <a:p>
            <a:pPr marL="36900" indent="0">
              <a:buNone/>
            </a:pPr>
            <a:endParaRPr lang="en-US" sz="3200" dirty="0" smtClean="0"/>
          </a:p>
          <a:p>
            <a:r>
              <a:rPr lang="en-US" sz="3200" dirty="0">
                <a:effectLst/>
              </a:rPr>
              <a:t>Center of resistance varies with: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• Root length.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• Alveolar bone height.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• The root morphology- single or </a:t>
            </a:r>
            <a:r>
              <a:rPr lang="en-US" sz="3200" dirty="0" err="1">
                <a:effectLst/>
              </a:rPr>
              <a:t>multirooted</a:t>
            </a:r>
            <a:r>
              <a:rPr lang="en-US" sz="3200" dirty="0">
                <a:effectLst/>
              </a:rPr>
              <a:t> </a:t>
            </a:r>
            <a:r>
              <a:rPr lang="en-US" sz="3200" dirty="0" smtClean="0">
                <a:effectLst/>
              </a:rPr>
              <a:t>teeth</a:t>
            </a:r>
            <a:endParaRPr lang="en-US" sz="3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773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198061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/>
              <a:t>CENTRE OF </a:t>
            </a:r>
            <a:r>
              <a:rPr lang="en-US" sz="2400" dirty="0" smtClean="0"/>
              <a:t>RESISTANCE</a:t>
            </a:r>
          </a:p>
          <a:p>
            <a:pPr marL="36900" indent="0">
              <a:buNone/>
            </a:pPr>
            <a:endParaRPr lang="en-US" sz="2400" dirty="0" smtClean="0"/>
          </a:p>
          <a:p>
            <a:r>
              <a:rPr lang="en-US" sz="2400" dirty="0" smtClean="0">
                <a:effectLst/>
              </a:rPr>
              <a:t>The </a:t>
            </a:r>
            <a:r>
              <a:rPr lang="en-US" sz="2400" dirty="0" smtClean="0">
                <a:effectLst/>
              </a:rPr>
              <a:t>center </a:t>
            </a:r>
            <a:r>
              <a:rPr lang="en-US" sz="2400" dirty="0">
                <a:effectLst/>
              </a:rPr>
              <a:t>of resistance sometimes changes with root resorption or loss of alveolar support because of periodontal disease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For </a:t>
            </a:r>
            <a:r>
              <a:rPr lang="en-US" sz="2400" dirty="0">
                <a:effectLst/>
              </a:rPr>
              <a:t>example, in the case </a:t>
            </a:r>
            <a:r>
              <a:rPr lang="en-US" sz="2400" dirty="0" smtClean="0">
                <a:effectLst/>
              </a:rPr>
              <a:t>of loss </a:t>
            </a:r>
            <a:r>
              <a:rPr lang="en-US" sz="2400" dirty="0">
                <a:effectLst/>
              </a:rPr>
              <a:t>of alveolar support, this point moves apically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60" y="3696656"/>
            <a:ext cx="4101254" cy="30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0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696825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/>
              <a:t>CENTRE OF </a:t>
            </a:r>
            <a:r>
              <a:rPr lang="en-US" sz="2400" dirty="0" smtClean="0"/>
              <a:t>ROTATION</a:t>
            </a:r>
          </a:p>
          <a:p>
            <a:endParaRPr lang="en-US" sz="2400" dirty="0"/>
          </a:p>
          <a:p>
            <a:pPr marL="36900" indent="0">
              <a:buNone/>
            </a:pPr>
            <a:endParaRPr lang="en-US" sz="2400" dirty="0" smtClean="0"/>
          </a:p>
          <a:p>
            <a:r>
              <a:rPr lang="en-US" sz="2400" dirty="0">
                <a:effectLst/>
              </a:rPr>
              <a:t>The center of rotation is any point around which </a:t>
            </a:r>
            <a:r>
              <a:rPr lang="en-US" sz="2400" dirty="0" smtClean="0">
                <a:effectLst/>
              </a:rPr>
              <a:t>rotations occur </a:t>
            </a:r>
            <a:r>
              <a:rPr lang="en-US" sz="2400" dirty="0">
                <a:effectLst/>
              </a:rPr>
              <a:t>when the tooth is being moved</a:t>
            </a:r>
            <a:r>
              <a:rPr lang="en-US" sz="2400" dirty="0" smtClean="0">
                <a:effectLst/>
              </a:rPr>
              <a:t>.</a:t>
            </a:r>
          </a:p>
          <a:p>
            <a:pPr marL="36900" indent="0">
              <a:buNone/>
            </a:pPr>
            <a:r>
              <a:rPr lang="en-US" sz="2400" dirty="0" smtClean="0">
                <a:effectLst/>
              </a:rPr>
              <a:t> </a:t>
            </a:r>
          </a:p>
          <a:p>
            <a:r>
              <a:rPr lang="en-US" sz="2400" dirty="0" smtClean="0">
                <a:effectLst/>
              </a:rPr>
              <a:t>When </a:t>
            </a:r>
            <a:r>
              <a:rPr lang="en-US" sz="2400" dirty="0">
                <a:effectLst/>
              </a:rPr>
              <a:t>a body rotates, there is a point located either internal or external </a:t>
            </a:r>
            <a:r>
              <a:rPr lang="en-US" sz="2400" dirty="0" smtClean="0">
                <a:effectLst/>
              </a:rPr>
              <a:t>to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body around which the body turns. </a:t>
            </a:r>
            <a:endParaRPr lang="en-US" sz="2400" dirty="0" smtClean="0">
              <a:effectLst/>
            </a:endParaRPr>
          </a:p>
          <a:p>
            <a:pPr marL="36900" indent="0">
              <a:buNone/>
            </a:pPr>
            <a:endParaRPr lang="en-US" sz="2400" dirty="0" smtClean="0">
              <a:effectLst/>
            </a:endParaRPr>
          </a:p>
          <a:p>
            <a:pPr marL="3690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1933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388067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/>
              <a:t>CENTRE OF </a:t>
            </a:r>
            <a:r>
              <a:rPr lang="en-US" sz="2400" dirty="0" smtClean="0"/>
              <a:t>ROTATION</a:t>
            </a:r>
          </a:p>
          <a:p>
            <a:pPr marL="36900" indent="0">
              <a:buNone/>
            </a:pPr>
            <a:endParaRPr lang="en-US" sz="2400" dirty="0" smtClean="0"/>
          </a:p>
          <a:p>
            <a:pPr marL="36900" indent="0">
              <a:buNone/>
            </a:pPr>
            <a:endParaRPr lang="en-US" sz="2400" dirty="0" smtClean="0"/>
          </a:p>
          <a:p>
            <a:r>
              <a:rPr lang="en-US" sz="2400" dirty="0" smtClean="0">
                <a:effectLst/>
              </a:rPr>
              <a:t>This </a:t>
            </a:r>
            <a:r>
              <a:rPr lang="en-US" sz="2400" dirty="0">
                <a:effectLst/>
              </a:rPr>
              <a:t>point is termed the </a:t>
            </a:r>
            <a:r>
              <a:rPr lang="en-US" sz="2400" i="1" dirty="0">
                <a:effectLst/>
              </a:rPr>
              <a:t>center of rotation</a:t>
            </a:r>
            <a:r>
              <a:rPr lang="en-US" sz="2400" dirty="0">
                <a:effectLst/>
              </a:rPr>
              <a:t>. The location of this point is dependent on the force system applied to the tooth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center of rotation is </a:t>
            </a:r>
            <a:r>
              <a:rPr lang="en-US" sz="2400" dirty="0" smtClean="0">
                <a:effectLst/>
              </a:rPr>
              <a:t>located at </a:t>
            </a:r>
            <a:r>
              <a:rPr lang="en-US" sz="2400" dirty="0">
                <a:effectLst/>
              </a:rPr>
              <a:t>variable points depending on how far </a:t>
            </a: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force is applied from the center of resistance.</a:t>
            </a:r>
            <a:r>
              <a:rPr lang="en-US" sz="2400" dirty="0"/>
              <a:t> </a:t>
            </a:r>
            <a:endParaRPr lang="en-US" sz="2400" dirty="0" smtClean="0"/>
          </a:p>
          <a:p>
            <a:pPr marL="3690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4629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388067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/>
              <a:t>CENTRE OF </a:t>
            </a:r>
            <a:r>
              <a:rPr lang="en-US" sz="2400" dirty="0" smtClean="0"/>
              <a:t>ROTATION</a:t>
            </a:r>
          </a:p>
          <a:p>
            <a:pPr marL="36900" indent="0">
              <a:buNone/>
            </a:pPr>
            <a:endParaRPr lang="en-US" dirty="0" smtClean="0">
              <a:effectLst/>
            </a:endParaRPr>
          </a:p>
          <a:p>
            <a:pPr marL="36900" indent="0">
              <a:buNone/>
            </a:pPr>
            <a:endParaRPr lang="en-US" sz="3200" dirty="0" smtClean="0"/>
          </a:p>
          <a:p>
            <a:r>
              <a:rPr lang="en-US" sz="2400" dirty="0" smtClean="0">
                <a:effectLst/>
              </a:rPr>
              <a:t>The center </a:t>
            </a:r>
            <a:r>
              <a:rPr lang="en-US" sz="2400" dirty="0">
                <a:effectLst/>
              </a:rPr>
              <a:t>of </a:t>
            </a:r>
            <a:r>
              <a:rPr lang="en-US" sz="2400" dirty="0" smtClean="0">
                <a:effectLst/>
              </a:rPr>
              <a:t>rotation can </a:t>
            </a:r>
            <a:r>
              <a:rPr lang="en-US" sz="2400" dirty="0">
                <a:effectLst/>
              </a:rPr>
              <a:t>approach, but it can never reach the center of resistance. </a:t>
            </a:r>
            <a:endParaRPr lang="en-US" sz="2400" dirty="0" smtClean="0">
              <a:effectLst/>
            </a:endParaRPr>
          </a:p>
          <a:p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If </a:t>
            </a:r>
            <a:r>
              <a:rPr lang="en-US" sz="2400" dirty="0">
                <a:effectLst/>
              </a:rPr>
              <a:t>the force is applied at the center of resistance, </a:t>
            </a:r>
            <a:r>
              <a:rPr lang="en-US" sz="2400" dirty="0" smtClean="0">
                <a:effectLst/>
              </a:rPr>
              <a:t>the body </a:t>
            </a:r>
            <a:r>
              <a:rPr lang="en-US" sz="2400" dirty="0">
                <a:effectLst/>
              </a:rPr>
              <a:t>translates and the center of rotation is at </a:t>
            </a:r>
            <a:r>
              <a:rPr lang="en-US" sz="2400" dirty="0" smtClean="0">
                <a:effectLst/>
              </a:rPr>
              <a:t>infinity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406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388067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/>
              <a:t>CENTRE OF </a:t>
            </a:r>
            <a:r>
              <a:rPr lang="en-US" sz="2400" dirty="0" smtClean="0"/>
              <a:t>ROTATION</a:t>
            </a:r>
          </a:p>
          <a:p>
            <a:pPr marL="36900" indent="0">
              <a:buNone/>
            </a:pPr>
            <a:endParaRPr lang="en-US" dirty="0" smtClean="0">
              <a:effectLst/>
            </a:endParaRPr>
          </a:p>
          <a:p>
            <a:pPr marL="3690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50" y="2032350"/>
            <a:ext cx="7048511" cy="41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69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388067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 smtClean="0"/>
              <a:t>MOMENT OF </a:t>
            </a:r>
            <a:r>
              <a:rPr lang="en-US" sz="2400" dirty="0" smtClean="0"/>
              <a:t>FORCE</a:t>
            </a:r>
            <a:endParaRPr lang="en-US" sz="2400" dirty="0" smtClean="0"/>
          </a:p>
          <a:p>
            <a:r>
              <a:rPr lang="en-US" sz="2400" dirty="0">
                <a:effectLst/>
              </a:rPr>
              <a:t>When the line of action of an </a:t>
            </a:r>
            <a:r>
              <a:rPr lang="en-US" sz="2400" dirty="0" smtClean="0">
                <a:effectLst/>
              </a:rPr>
              <a:t>applied force </a:t>
            </a:r>
            <a:r>
              <a:rPr lang="en-US" sz="2400" dirty="0">
                <a:effectLst/>
              </a:rPr>
              <a:t>does not pass through the center of resistance</a:t>
            </a:r>
            <a:r>
              <a:rPr lang="en-US" sz="2800" dirty="0"/>
              <a:t> </a:t>
            </a:r>
            <a:r>
              <a:rPr lang="en-US" sz="2400" dirty="0">
                <a:effectLst/>
              </a:rPr>
              <a:t>the force will produce some rotation.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potential </a:t>
            </a:r>
            <a:r>
              <a:rPr lang="en-US" sz="2400" dirty="0" smtClean="0">
                <a:effectLst/>
              </a:rPr>
              <a:t>for rotation </a:t>
            </a:r>
            <a:r>
              <a:rPr lang="en-US" sz="2400" dirty="0">
                <a:effectLst/>
              </a:rPr>
              <a:t>is measured as a </a:t>
            </a:r>
            <a:r>
              <a:rPr lang="en-US" sz="2400" i="1" dirty="0">
                <a:effectLst/>
              </a:rPr>
              <a:t>moment</a:t>
            </a:r>
            <a:r>
              <a:rPr lang="en-US" sz="2400" dirty="0">
                <a:effectLst/>
              </a:rPr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pPr marL="3690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36900" indent="0">
              <a:buNone/>
            </a:pPr>
            <a:endParaRPr lang="en-US" dirty="0" smtClean="0">
              <a:effectLst/>
            </a:endParaRPr>
          </a:p>
          <a:p>
            <a:pPr marL="3690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07" y="3852869"/>
            <a:ext cx="4045093" cy="28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6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59558"/>
              </p:ext>
            </p:extLst>
          </p:nvPr>
        </p:nvGraphicFramePr>
        <p:xfrm>
          <a:off x="805217" y="2645769"/>
          <a:ext cx="7365486" cy="309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162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455162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455162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6296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CORE AREAS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DOMAIN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CATEGORY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FORCE AS VECTORS 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PSYCHOMOTOR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MUST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KNOW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369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ADADA"/>
                        </a:buClr>
                        <a:buSzPct val="70000"/>
                        <a:buFont typeface="Wingdings 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sto MT" panose="02040603050505030304"/>
                          <a:ea typeface="+mn-ea"/>
                          <a:cs typeface="+mn-cs"/>
                        </a:rPr>
                        <a:t>FORCE AND MOVEMENT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marR="0" lvl="0" indent="-3060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ADADA"/>
                        </a:buClr>
                        <a:buSzPct val="70000"/>
                        <a:buFont typeface="Wingdings 2" charset="2"/>
                        <a:buChar char=""/>
                        <a:tabLst/>
                        <a:defRPr/>
                      </a:pPr>
                      <a:r>
                        <a:rPr lang="en-US" sz="1800" dirty="0" smtClean="0"/>
                        <a:t>PSYCHOMOTOR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69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DADADA"/>
                        </a:buClr>
                        <a:buSzPct val="70000"/>
                        <a:buFont typeface="Wingdings 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sto MT" panose="02040603050505030304"/>
                          <a:ea typeface="+mn-ea"/>
                          <a:cs typeface="+mn-cs"/>
                        </a:rPr>
                        <a:t>NICE TO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383237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TYPES OF TOOTH MOVEMENT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COGNITIVE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TYPES OF FORCE</a:t>
                      </a:r>
                    </a:p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COGNITIVE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NICE</a:t>
                      </a:r>
                      <a:r>
                        <a:rPr lang="en-US" sz="1800" baseline="0" dirty="0" smtClean="0"/>
                        <a:t> TO </a:t>
                      </a:r>
                      <a:r>
                        <a:rPr lang="en-US" sz="1800" dirty="0" smtClean="0"/>
                        <a:t>KNOW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2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388067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 smtClean="0"/>
              <a:t>MOMENT OF </a:t>
            </a:r>
            <a:r>
              <a:rPr lang="en-US" sz="2400" dirty="0" smtClean="0"/>
              <a:t>FORCE</a:t>
            </a:r>
          </a:p>
          <a:p>
            <a:pPr marL="36900" indent="0">
              <a:buNone/>
            </a:pPr>
            <a:endParaRPr lang="en-US" sz="2400" dirty="0" smtClean="0"/>
          </a:p>
          <a:p>
            <a:r>
              <a:rPr lang="en-US" sz="2400" dirty="0" smtClean="0">
                <a:effectLst/>
              </a:rPr>
              <a:t>A </a:t>
            </a:r>
            <a:r>
              <a:rPr lang="en-US" sz="2400" dirty="0">
                <a:effectLst/>
              </a:rPr>
              <a:t>moment may be determined by </a:t>
            </a:r>
            <a:r>
              <a:rPr lang="en-US" sz="2400" dirty="0" smtClean="0">
                <a:effectLst/>
              </a:rPr>
              <a:t>multiplying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magnitude of the force (</a:t>
            </a:r>
            <a:r>
              <a:rPr lang="en-US" sz="2400" i="1" dirty="0">
                <a:effectLst/>
              </a:rPr>
              <a:t>F</a:t>
            </a:r>
            <a:r>
              <a:rPr lang="en-US" sz="2400" dirty="0">
                <a:effectLst/>
              </a:rPr>
              <a:t>) by the </a:t>
            </a:r>
            <a:r>
              <a:rPr lang="en-US" sz="2400" dirty="0" smtClean="0">
                <a:effectLst/>
              </a:rPr>
              <a:t>perpendicular distance </a:t>
            </a:r>
            <a:r>
              <a:rPr lang="en-US" sz="2400" dirty="0">
                <a:effectLst/>
              </a:rPr>
              <a:t>(</a:t>
            </a:r>
            <a:r>
              <a:rPr lang="en-US" sz="2400" i="1" dirty="0">
                <a:effectLst/>
              </a:rPr>
              <a:t>d</a:t>
            </a:r>
            <a:r>
              <a:rPr lang="en-US" sz="2400" dirty="0">
                <a:effectLst/>
              </a:rPr>
              <a:t>) from the center of resistance to the line of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action of this force: </a:t>
            </a:r>
            <a:r>
              <a:rPr lang="en-US" sz="2400" dirty="0" smtClean="0">
                <a:effectLst/>
              </a:rPr>
              <a:t> </a:t>
            </a:r>
            <a:r>
              <a:rPr lang="en-US" sz="2400" i="1" dirty="0" smtClean="0">
                <a:effectLst/>
              </a:rPr>
              <a:t>M </a:t>
            </a:r>
            <a:r>
              <a:rPr lang="en-US" sz="2400" dirty="0">
                <a:effectLst/>
              </a:rPr>
              <a:t>=</a:t>
            </a:r>
            <a:r>
              <a:rPr lang="en-US" sz="2400" dirty="0" smtClean="0">
                <a:effectLst/>
              </a:rPr>
              <a:t> </a:t>
            </a:r>
            <a:r>
              <a:rPr lang="en-US" sz="2400" i="1" dirty="0" smtClean="0">
                <a:effectLst/>
              </a:rPr>
              <a:t>F *</a:t>
            </a:r>
            <a:r>
              <a:rPr lang="en-US" sz="2400" dirty="0" smtClean="0">
                <a:effectLst/>
              </a:rPr>
              <a:t> </a:t>
            </a:r>
            <a:r>
              <a:rPr lang="en-US" sz="2400" i="1" dirty="0">
                <a:effectLst/>
              </a:rPr>
              <a:t>d</a:t>
            </a:r>
            <a:r>
              <a:rPr lang="en-US" sz="2400" dirty="0">
                <a:effectLst/>
              </a:rPr>
              <a:t>. </a:t>
            </a:r>
            <a:endParaRPr lang="en-US" sz="2400" dirty="0" smtClean="0">
              <a:effectLst/>
            </a:endParaRPr>
          </a:p>
          <a:p>
            <a:pPr marL="36900" indent="0">
              <a:buNone/>
            </a:pPr>
            <a:r>
              <a:rPr lang="en-US" sz="2800" dirty="0" smtClean="0">
                <a:effectLst/>
              </a:rPr>
              <a:t>                                </a:t>
            </a:r>
            <a:r>
              <a:rPr lang="en-US" sz="2400" dirty="0" smtClean="0">
                <a:effectLst/>
              </a:rPr>
              <a:t>where</a:t>
            </a:r>
            <a:r>
              <a:rPr lang="en-US" sz="2400" dirty="0">
                <a:effectLst/>
              </a:rPr>
              <a:t>,</a:t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>                          M </a:t>
            </a:r>
            <a:r>
              <a:rPr lang="en-US" sz="2400" dirty="0">
                <a:effectLst/>
              </a:rPr>
              <a:t>is the moment,</a:t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>                          F</a:t>
            </a:r>
            <a:r>
              <a:rPr lang="en-US" sz="2400" dirty="0">
                <a:effectLst/>
              </a:rPr>
              <a:t>, the magnitude of force, and</a:t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>                          d</a:t>
            </a:r>
            <a:r>
              <a:rPr lang="en-US" sz="2400" dirty="0">
                <a:effectLst/>
              </a:rPr>
              <a:t>, the perpendicular distance of the point of</a:t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>                              application </a:t>
            </a:r>
            <a:r>
              <a:rPr lang="en-US" sz="2400" dirty="0">
                <a:effectLst/>
              </a:rPr>
              <a:t>from the center of resistance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36900" indent="0">
              <a:buNone/>
            </a:pPr>
            <a:endParaRPr lang="en-US" dirty="0" smtClean="0">
              <a:effectLst/>
            </a:endParaRPr>
          </a:p>
          <a:p>
            <a:pPr marL="3690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6727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209937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 smtClean="0"/>
              <a:t>MOMENT OF </a:t>
            </a:r>
            <a:r>
              <a:rPr lang="en-US" sz="2400" dirty="0" smtClean="0"/>
              <a:t>FORCE</a:t>
            </a:r>
          </a:p>
          <a:p>
            <a:pPr marL="36900" indent="0">
              <a:buNone/>
            </a:pPr>
            <a:endParaRPr lang="en-US" sz="2400" dirty="0" smtClean="0"/>
          </a:p>
          <a:p>
            <a:r>
              <a:rPr lang="en-US" sz="2400" dirty="0">
                <a:effectLst/>
              </a:rPr>
              <a:t>The moment is measured in units such as </a:t>
            </a:r>
            <a:r>
              <a:rPr lang="en-US" sz="2400" dirty="0" smtClean="0">
                <a:effectLst/>
              </a:rPr>
              <a:t>gram millimeters</a:t>
            </a:r>
            <a:r>
              <a:rPr lang="en-US" sz="2400" dirty="0">
                <a:effectLst/>
              </a:rPr>
              <a:t>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Hence</a:t>
            </a:r>
            <a:r>
              <a:rPr lang="en-US" sz="2400" dirty="0">
                <a:effectLst/>
              </a:rPr>
              <a:t>, the moment of force can be </a:t>
            </a:r>
            <a:r>
              <a:rPr lang="en-US" sz="2400" dirty="0" smtClean="0">
                <a:effectLst/>
              </a:rPr>
              <a:t>altered by </a:t>
            </a:r>
            <a:r>
              <a:rPr lang="en-US" sz="2400" dirty="0">
                <a:effectLst/>
              </a:rPr>
              <a:t>changing the magnitude of the force or by </a:t>
            </a:r>
            <a:r>
              <a:rPr lang="en-US" sz="2400" dirty="0" smtClean="0">
                <a:effectLst/>
              </a:rPr>
              <a:t>changing the </a:t>
            </a:r>
            <a:r>
              <a:rPr lang="en-US" sz="2400" dirty="0">
                <a:effectLst/>
              </a:rPr>
              <a:t>perpendicular distance of the line of action of </a:t>
            </a:r>
            <a:r>
              <a:rPr lang="en-US" sz="2400" dirty="0" smtClean="0">
                <a:effectLst/>
              </a:rPr>
              <a:t>the force </a:t>
            </a:r>
            <a:r>
              <a:rPr lang="en-US" sz="2400" dirty="0">
                <a:effectLst/>
              </a:rPr>
              <a:t>to the center of resistance.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Hence</a:t>
            </a:r>
            <a:r>
              <a:rPr lang="en-US" sz="2400" dirty="0">
                <a:effectLst/>
              </a:rPr>
              <a:t>, if the magnitude of the moment needs to be decreased, the </a:t>
            </a:r>
            <a:r>
              <a:rPr lang="en-US" sz="2400" dirty="0" smtClean="0">
                <a:effectLst/>
              </a:rPr>
              <a:t>force can </a:t>
            </a:r>
            <a:r>
              <a:rPr lang="en-US" sz="2400" dirty="0">
                <a:effectLst/>
              </a:rPr>
              <a:t>be applied closer to the center of resistance of </a:t>
            </a:r>
            <a:r>
              <a:rPr lang="en-US" sz="2400" dirty="0" smtClean="0">
                <a:effectLst/>
              </a:rPr>
              <a:t>the tooth</a:t>
            </a:r>
            <a:r>
              <a:rPr lang="en-US" sz="28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36900" indent="0">
              <a:buNone/>
            </a:pPr>
            <a:endParaRPr lang="en-US" dirty="0" smtClean="0">
              <a:effectLst/>
            </a:endParaRPr>
          </a:p>
          <a:p>
            <a:pPr marL="3690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62234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5" y="609600"/>
            <a:ext cx="7765322" cy="970450"/>
          </a:xfrm>
        </p:spPr>
        <p:txBody>
          <a:bodyPr>
            <a:noAutofit/>
          </a:bodyPr>
          <a:lstStyle/>
          <a:p>
            <a:r>
              <a:rPr lang="en-US" sz="3600" dirty="0" smtClean="0"/>
              <a:t>TYPES OF TOOTH MOVEMENTS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209937"/>
            <a:ext cx="8811491" cy="49296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</a:rPr>
              <a:t>Tooth movement can be described in many ways. </a:t>
            </a:r>
            <a:r>
              <a:rPr lang="en-US" sz="2800" dirty="0" smtClean="0">
                <a:effectLst/>
              </a:rPr>
              <a:t>The basic </a:t>
            </a:r>
            <a:r>
              <a:rPr lang="en-US" sz="2800" dirty="0">
                <a:effectLst/>
              </a:rPr>
              <a:t>types of tooth movement are</a:t>
            </a:r>
            <a:r>
              <a:rPr lang="en-US" sz="2800" dirty="0" smtClean="0">
                <a:effectLst/>
              </a:rPr>
              <a:t>:</a:t>
            </a:r>
          </a:p>
          <a:p>
            <a:pPr marL="414000" lvl="1" indent="0">
              <a:buNone/>
            </a:pPr>
            <a:r>
              <a:rPr lang="en-US" sz="2400" dirty="0">
                <a:effectLst/>
              </a:rPr>
              <a:t> 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b="1" dirty="0">
                <a:effectLst/>
              </a:rPr>
              <a:t>1. </a:t>
            </a:r>
            <a:r>
              <a:rPr lang="en-US" sz="2400" dirty="0">
                <a:effectLst/>
              </a:rPr>
              <a:t>Tipping</a:t>
            </a:r>
            <a:br>
              <a:rPr lang="en-US" sz="2400" dirty="0">
                <a:effectLst/>
              </a:rPr>
            </a:br>
            <a:r>
              <a:rPr lang="en-US" sz="2400" b="1" dirty="0">
                <a:effectLst/>
              </a:rPr>
              <a:t>2. </a:t>
            </a:r>
            <a:r>
              <a:rPr lang="en-US" sz="2400" dirty="0">
                <a:effectLst/>
              </a:rPr>
              <a:t>Translation</a:t>
            </a:r>
            <a:br>
              <a:rPr lang="en-US" sz="2400" dirty="0">
                <a:effectLst/>
              </a:rPr>
            </a:br>
            <a:r>
              <a:rPr lang="en-US" sz="2400" b="1" dirty="0">
                <a:effectLst/>
              </a:rPr>
              <a:t>3. </a:t>
            </a:r>
            <a:r>
              <a:rPr lang="en-US" sz="2400" dirty="0">
                <a:effectLst/>
              </a:rPr>
              <a:t>Root movement</a:t>
            </a:r>
            <a:br>
              <a:rPr lang="en-US" sz="2400" dirty="0">
                <a:effectLst/>
              </a:rPr>
            </a:br>
            <a:r>
              <a:rPr lang="en-US" sz="2400" b="1" dirty="0">
                <a:effectLst/>
              </a:rPr>
              <a:t>4. </a:t>
            </a:r>
            <a:r>
              <a:rPr lang="en-US" sz="2400" dirty="0">
                <a:effectLst/>
              </a:rPr>
              <a:t>Rotation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3908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03" y="239487"/>
            <a:ext cx="8288406" cy="970450"/>
          </a:xfrm>
        </p:spPr>
        <p:txBody>
          <a:bodyPr>
            <a:noAutofit/>
          </a:bodyPr>
          <a:lstStyle/>
          <a:p>
            <a:r>
              <a:rPr lang="en-US" dirty="0"/>
              <a:t>TYPES OF TOOTH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209937"/>
            <a:ext cx="8811491" cy="492960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effectLst/>
              </a:rPr>
              <a:t>Tipping</a:t>
            </a:r>
            <a:endParaRPr lang="en-US" sz="2800" b="1" dirty="0">
              <a:effectLst/>
            </a:endParaRPr>
          </a:p>
          <a:p>
            <a:endParaRPr lang="en-US" sz="2400" b="1" dirty="0">
              <a:effectLst/>
            </a:endParaRPr>
          </a:p>
          <a:p>
            <a:r>
              <a:rPr lang="en-US" sz="2400" dirty="0" smtClean="0">
                <a:effectLst/>
              </a:rPr>
              <a:t>Tipping </a:t>
            </a:r>
            <a:r>
              <a:rPr lang="en-US" sz="2400" dirty="0">
                <a:effectLst/>
              </a:rPr>
              <a:t>is the simplest tooth movement and the </a:t>
            </a:r>
            <a:r>
              <a:rPr lang="en-US" sz="2400" dirty="0" smtClean="0">
                <a:effectLst/>
              </a:rPr>
              <a:t>one easily </a:t>
            </a:r>
            <a:r>
              <a:rPr lang="en-US" sz="2400" dirty="0">
                <a:effectLst/>
              </a:rPr>
              <a:t>carried out.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In </a:t>
            </a:r>
            <a:r>
              <a:rPr lang="en-US" sz="2400" dirty="0">
                <a:effectLst/>
              </a:rPr>
              <a:t>tipping, there is greater </a:t>
            </a:r>
            <a:r>
              <a:rPr lang="en-US" sz="2400" dirty="0" smtClean="0">
                <a:effectLst/>
              </a:rPr>
              <a:t>movement of </a:t>
            </a:r>
            <a:r>
              <a:rPr lang="en-US" sz="2400" dirty="0">
                <a:effectLst/>
              </a:rPr>
              <a:t>the crown than that of the root.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There </a:t>
            </a:r>
            <a:r>
              <a:rPr lang="en-US" sz="2400" dirty="0">
                <a:effectLst/>
              </a:rPr>
              <a:t>are two types </a:t>
            </a:r>
            <a:r>
              <a:rPr lang="en-US" sz="2400" dirty="0" smtClean="0">
                <a:effectLst/>
              </a:rPr>
              <a:t>of tipping</a:t>
            </a:r>
            <a:r>
              <a:rPr lang="en-US" sz="2400" dirty="0">
                <a:effectLst/>
              </a:rPr>
              <a:t>: </a:t>
            </a:r>
            <a:endParaRPr lang="en-US" sz="2400" dirty="0" smtClean="0">
              <a:effectLst/>
            </a:endParaRPr>
          </a:p>
          <a:p>
            <a:pPr marL="36900" indent="0">
              <a:buNone/>
            </a:pP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                         Uncontrolled </a:t>
            </a:r>
            <a:r>
              <a:rPr lang="en-US" sz="2400" dirty="0">
                <a:effectLst/>
              </a:rPr>
              <a:t>tipping and </a:t>
            </a:r>
            <a:r>
              <a:rPr lang="en-US" sz="2400" dirty="0" smtClean="0">
                <a:effectLst/>
              </a:rPr>
              <a:t>Controlled </a:t>
            </a:r>
            <a:r>
              <a:rPr lang="en-US" sz="2400" dirty="0">
                <a:effectLst/>
              </a:rPr>
              <a:t>tipping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 smtClean="0">
              <a:effectLst/>
            </a:endParaRPr>
          </a:p>
          <a:p>
            <a:pPr marL="3690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9184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03" y="336467"/>
            <a:ext cx="8288406" cy="970450"/>
          </a:xfrm>
        </p:spPr>
        <p:txBody>
          <a:bodyPr>
            <a:noAutofit/>
          </a:bodyPr>
          <a:lstStyle/>
          <a:p>
            <a:r>
              <a:rPr lang="en-US" dirty="0"/>
              <a:t>TYPES OF TOOTH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209937"/>
            <a:ext cx="8811491" cy="4929607"/>
          </a:xfrm>
        </p:spPr>
        <p:txBody>
          <a:bodyPr>
            <a:noAutofit/>
          </a:bodyPr>
          <a:lstStyle/>
          <a:p>
            <a:r>
              <a:rPr lang="en-US" sz="2800" b="1" i="1" dirty="0">
                <a:effectLst/>
              </a:rPr>
              <a:t>Uncontrolled </a:t>
            </a:r>
            <a:r>
              <a:rPr lang="en-US" sz="2800" b="1" i="1" dirty="0" smtClean="0">
                <a:effectLst/>
              </a:rPr>
              <a:t>Tipping</a:t>
            </a:r>
            <a:endParaRPr lang="en-US" sz="2800" i="1" dirty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sz="2400" dirty="0" smtClean="0">
                <a:effectLst/>
              </a:rPr>
              <a:t>Uncontrolled </a:t>
            </a:r>
            <a:r>
              <a:rPr lang="en-US" sz="2400" dirty="0">
                <a:effectLst/>
              </a:rPr>
              <a:t>tipping is produced when a single force </a:t>
            </a:r>
            <a:r>
              <a:rPr lang="en-US" sz="2400" dirty="0" smtClean="0">
                <a:effectLst/>
              </a:rPr>
              <a:t>is applied </a:t>
            </a:r>
            <a:r>
              <a:rPr lang="en-US" sz="2400" dirty="0">
                <a:effectLst/>
              </a:rPr>
              <a:t>to the crown of a tooth</a:t>
            </a:r>
            <a:r>
              <a:rPr lang="en-US" sz="2400" dirty="0" smtClean="0">
                <a:effectLst/>
              </a:rPr>
              <a:t>.</a:t>
            </a:r>
          </a:p>
          <a:p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crown moves in one direction and the root </a:t>
            </a:r>
            <a:r>
              <a:rPr lang="en-US" sz="2400" dirty="0" smtClean="0">
                <a:effectLst/>
              </a:rPr>
              <a:t>moves in </a:t>
            </a:r>
            <a:r>
              <a:rPr lang="en-US" sz="2400" dirty="0">
                <a:effectLst/>
              </a:rPr>
              <a:t>the opposite direction.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Uncontrolled </a:t>
            </a:r>
            <a:r>
              <a:rPr lang="en-US" sz="2400" dirty="0">
                <a:effectLst/>
              </a:rPr>
              <a:t>tipping is </a:t>
            </a:r>
            <a:r>
              <a:rPr lang="en-US" sz="2400" dirty="0" smtClean="0">
                <a:effectLst/>
              </a:rPr>
              <a:t>useful when </a:t>
            </a:r>
            <a:r>
              <a:rPr lang="en-US" sz="2400" dirty="0">
                <a:effectLst/>
              </a:rPr>
              <a:t>incisors have to be </a:t>
            </a:r>
            <a:r>
              <a:rPr lang="en-US" sz="2400" dirty="0" err="1">
                <a:effectLst/>
              </a:rPr>
              <a:t>proclined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6428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03" y="239487"/>
            <a:ext cx="8288406" cy="970450"/>
          </a:xfrm>
        </p:spPr>
        <p:txBody>
          <a:bodyPr>
            <a:noAutofit/>
          </a:bodyPr>
          <a:lstStyle/>
          <a:p>
            <a:r>
              <a:rPr lang="en-US" dirty="0"/>
              <a:t>TYPES OF TOOTH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209937"/>
            <a:ext cx="8811491" cy="4929607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effectLst/>
              </a:rPr>
              <a:t>Features of Uncontrolled Tipping</a:t>
            </a:r>
            <a:endParaRPr lang="en-US" sz="2800" i="1" dirty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sz="2400" dirty="0">
                <a:effectLst/>
              </a:rPr>
              <a:t>Center of rotation: It is in between the center of resistance and apex of the </a:t>
            </a:r>
            <a:r>
              <a:rPr lang="en-US" sz="2400" dirty="0" smtClean="0">
                <a:effectLst/>
              </a:rPr>
              <a:t>root</a:t>
            </a:r>
            <a:endParaRPr lang="en-US" sz="2400" dirty="0">
              <a:effectLst/>
            </a:endParaRPr>
          </a:p>
          <a:p>
            <a:r>
              <a:rPr lang="en-US" sz="2400" dirty="0" smtClean="0">
                <a:effectLst/>
              </a:rPr>
              <a:t>Force </a:t>
            </a:r>
            <a:r>
              <a:rPr lang="en-US" sz="2400" dirty="0">
                <a:effectLst/>
              </a:rPr>
              <a:t>required: 35–60 </a:t>
            </a:r>
            <a:r>
              <a:rPr lang="en-US" sz="2400" dirty="0" smtClean="0">
                <a:effectLst/>
              </a:rPr>
              <a:t>g</a:t>
            </a:r>
            <a:endParaRPr lang="en-US" sz="2400" dirty="0">
              <a:effectLst/>
            </a:endParaRPr>
          </a:p>
          <a:p>
            <a:r>
              <a:rPr lang="en-US" sz="2400" dirty="0" smtClean="0">
                <a:effectLst/>
              </a:rPr>
              <a:t>Moment </a:t>
            </a:r>
            <a:r>
              <a:rPr lang="en-US" sz="2400" dirty="0">
                <a:effectLst/>
              </a:rPr>
              <a:t>to force ratio: 0:1 to </a:t>
            </a:r>
            <a:r>
              <a:rPr lang="en-US" sz="2400" dirty="0" smtClean="0">
                <a:effectLst/>
              </a:rPr>
              <a:t>5:1</a:t>
            </a:r>
            <a:endParaRPr lang="en-US" sz="2400" dirty="0">
              <a:effectLst/>
            </a:endParaRPr>
          </a:p>
          <a:p>
            <a:pPr marL="3690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47949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03" y="239487"/>
            <a:ext cx="8288406" cy="970450"/>
          </a:xfrm>
        </p:spPr>
        <p:txBody>
          <a:bodyPr>
            <a:noAutofit/>
          </a:bodyPr>
          <a:lstStyle/>
          <a:p>
            <a:r>
              <a:rPr lang="en-US"/>
              <a:t>TYPES OF TOOTH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0" y="1031808"/>
            <a:ext cx="8811491" cy="4929607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effectLst/>
              </a:rPr>
              <a:t>Features of Uncontrolled Tipping</a:t>
            </a:r>
            <a:endParaRPr lang="en-US" dirty="0" smtClean="0">
              <a:effectLst/>
            </a:endParaRPr>
          </a:p>
          <a:p>
            <a:r>
              <a:rPr lang="en-US" sz="2400" dirty="0" smtClean="0">
                <a:effectLst/>
              </a:rPr>
              <a:t>Loading </a:t>
            </a:r>
            <a:r>
              <a:rPr lang="en-US" sz="2400" dirty="0">
                <a:effectLst/>
              </a:rPr>
              <a:t>pattern: The periodontal ligament (PDL) </a:t>
            </a:r>
            <a:r>
              <a:rPr lang="en-US" sz="2400" dirty="0" smtClean="0">
                <a:effectLst/>
              </a:rPr>
              <a:t>is stressed </a:t>
            </a:r>
            <a:r>
              <a:rPr lang="en-US" sz="2400" dirty="0">
                <a:effectLst/>
              </a:rPr>
              <a:t>near the apex on the same side as the </a:t>
            </a:r>
            <a:r>
              <a:rPr lang="en-US" sz="2400" dirty="0" smtClean="0">
                <a:effectLst/>
              </a:rPr>
              <a:t>applied force </a:t>
            </a:r>
            <a:r>
              <a:rPr lang="en-US" sz="2400" dirty="0">
                <a:effectLst/>
              </a:rPr>
              <a:t>and at the crest of the alveolar bone on </a:t>
            </a:r>
            <a:r>
              <a:rPr lang="en-US" sz="2400" dirty="0" smtClean="0">
                <a:effectLst/>
              </a:rPr>
              <a:t>the opposite </a:t>
            </a:r>
            <a:r>
              <a:rPr lang="en-US" sz="2400" dirty="0">
                <a:effectLst/>
              </a:rPr>
              <a:t>side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74" y="2933613"/>
            <a:ext cx="4956464" cy="38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92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03" y="336467"/>
            <a:ext cx="8288406" cy="970450"/>
          </a:xfrm>
        </p:spPr>
        <p:txBody>
          <a:bodyPr>
            <a:noAutofit/>
          </a:bodyPr>
          <a:lstStyle/>
          <a:p>
            <a:r>
              <a:rPr lang="en-US" dirty="0"/>
              <a:t>TYPES OF TOOTH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209937"/>
            <a:ext cx="8811491" cy="4929607"/>
          </a:xfrm>
        </p:spPr>
        <p:txBody>
          <a:bodyPr>
            <a:noAutofit/>
          </a:bodyPr>
          <a:lstStyle/>
          <a:p>
            <a:r>
              <a:rPr lang="en-US" sz="2800" b="1" i="1" dirty="0">
                <a:effectLst/>
              </a:rPr>
              <a:t>C</a:t>
            </a:r>
            <a:r>
              <a:rPr lang="en-US" sz="2800" b="1" i="1" dirty="0" smtClean="0">
                <a:effectLst/>
              </a:rPr>
              <a:t>ontrolled Tipping</a:t>
            </a:r>
            <a:endParaRPr lang="en-US" sz="2800" i="1" dirty="0">
              <a:effectLst/>
            </a:endParaRPr>
          </a:p>
          <a:p>
            <a:endParaRPr lang="en-US" dirty="0" smtClean="0">
              <a:effectLst/>
            </a:endParaRPr>
          </a:p>
          <a:p>
            <a:r>
              <a:rPr lang="en-US" sz="2400" dirty="0">
                <a:effectLst/>
              </a:rPr>
              <a:t>This is a desirable tooth movement when compared </a:t>
            </a:r>
            <a:r>
              <a:rPr lang="en-US" sz="2400" dirty="0" smtClean="0">
                <a:effectLst/>
              </a:rPr>
              <a:t>to uncontrolled </a:t>
            </a:r>
            <a:r>
              <a:rPr lang="en-US" sz="2400" dirty="0">
                <a:effectLst/>
              </a:rPr>
              <a:t>tipping.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The </a:t>
            </a:r>
            <a:r>
              <a:rPr lang="en-US" sz="2400" dirty="0">
                <a:effectLst/>
              </a:rPr>
              <a:t>crown moves in one </a:t>
            </a:r>
            <a:r>
              <a:rPr lang="en-US" sz="2400" dirty="0" smtClean="0">
                <a:effectLst/>
              </a:rPr>
              <a:t>direction and </a:t>
            </a:r>
            <a:r>
              <a:rPr lang="en-US" sz="2400" dirty="0">
                <a:effectLst/>
              </a:rPr>
              <a:t>there is minimal or no movement of the root in </a:t>
            </a:r>
            <a:r>
              <a:rPr lang="en-US" sz="2400" dirty="0" smtClean="0">
                <a:effectLst/>
              </a:rPr>
              <a:t>the opposite </a:t>
            </a:r>
            <a:r>
              <a:rPr lang="en-US" sz="2400" dirty="0">
                <a:effectLst/>
              </a:rPr>
              <a:t>direction. 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Controlled </a:t>
            </a:r>
            <a:r>
              <a:rPr lang="en-US" sz="2400" dirty="0">
                <a:effectLst/>
              </a:rPr>
              <a:t>tipping is useful in retraction of excessively </a:t>
            </a:r>
            <a:r>
              <a:rPr lang="en-US" sz="2400" dirty="0" err="1">
                <a:effectLst/>
              </a:rPr>
              <a:t>proclined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incisors when </a:t>
            </a:r>
            <a:r>
              <a:rPr lang="en-US" sz="2400" dirty="0">
                <a:effectLst/>
              </a:rPr>
              <a:t>roots </a:t>
            </a:r>
            <a:r>
              <a:rPr lang="en-US" sz="2400" dirty="0" smtClean="0">
                <a:effectLst/>
              </a:rPr>
              <a:t>are normally </a:t>
            </a:r>
            <a:r>
              <a:rPr lang="en-US" sz="2400" dirty="0">
                <a:effectLst/>
              </a:rPr>
              <a:t>positioned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04278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03" y="239487"/>
            <a:ext cx="8288406" cy="970450"/>
          </a:xfrm>
        </p:spPr>
        <p:txBody>
          <a:bodyPr>
            <a:noAutofit/>
          </a:bodyPr>
          <a:lstStyle/>
          <a:p>
            <a:r>
              <a:rPr lang="en-US" dirty="0"/>
              <a:t>TYPES OF TOOTH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209937"/>
            <a:ext cx="8811491" cy="4929607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effectLst/>
              </a:rPr>
              <a:t>Features of Controlled Tipping</a:t>
            </a:r>
            <a:endParaRPr lang="en-US" sz="2800" i="1" dirty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</a:rPr>
              <a:t>Center of rotation is at the root </a:t>
            </a:r>
            <a:r>
              <a:rPr lang="en-US" sz="2400" dirty="0" smtClean="0">
                <a:effectLst/>
              </a:rPr>
              <a:t>apex</a:t>
            </a:r>
            <a:endParaRPr lang="en-US" sz="2400" dirty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effectLst/>
              </a:rPr>
              <a:t>Force </a:t>
            </a:r>
            <a:r>
              <a:rPr lang="en-US" sz="2400" dirty="0">
                <a:effectLst/>
              </a:rPr>
              <a:t>required: 35–60 </a:t>
            </a:r>
            <a:r>
              <a:rPr lang="en-US" sz="2400" dirty="0" smtClean="0">
                <a:effectLst/>
              </a:rPr>
              <a:t>g</a:t>
            </a:r>
            <a:endParaRPr lang="en-US" sz="2400" dirty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effectLst/>
              </a:rPr>
              <a:t>Moment </a:t>
            </a:r>
            <a:r>
              <a:rPr lang="en-US" sz="2400" dirty="0">
                <a:effectLst/>
              </a:rPr>
              <a:t>to force ratio </a:t>
            </a:r>
            <a:r>
              <a:rPr lang="en-US" sz="2400" dirty="0">
                <a:effectLst/>
              </a:rPr>
              <a:t>=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7:1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44166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03" y="239487"/>
            <a:ext cx="8288406" cy="970450"/>
          </a:xfrm>
        </p:spPr>
        <p:txBody>
          <a:bodyPr>
            <a:noAutofit/>
          </a:bodyPr>
          <a:lstStyle/>
          <a:p>
            <a:r>
              <a:rPr lang="en-US" dirty="0"/>
              <a:t>TYPES OF TOOTH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0" y="1031808"/>
            <a:ext cx="8811491" cy="4929607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effectLst/>
              </a:rPr>
              <a:t>Features of </a:t>
            </a:r>
            <a:r>
              <a:rPr lang="en-US" sz="2800" b="1" i="1" dirty="0">
                <a:effectLst/>
              </a:rPr>
              <a:t>C</a:t>
            </a:r>
            <a:r>
              <a:rPr lang="en-US" sz="2800" b="1" i="1" dirty="0" smtClean="0">
                <a:effectLst/>
              </a:rPr>
              <a:t>ontrolled Tipping</a:t>
            </a:r>
            <a:endParaRPr lang="en-US" dirty="0" smtClean="0">
              <a:effectLst/>
            </a:endParaRPr>
          </a:p>
          <a:p>
            <a:r>
              <a:rPr lang="en-US" sz="2400" dirty="0" smtClean="0">
                <a:effectLst/>
              </a:rPr>
              <a:t>Loading pattern:</a:t>
            </a:r>
            <a:r>
              <a:rPr lang="en-US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There is minimum stress of the PDL at root apex. This prevents root movement.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13" y="2807790"/>
            <a:ext cx="5227184" cy="37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0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-204716"/>
            <a:ext cx="7765322" cy="9704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586038"/>
            <a:ext cx="7765322" cy="4058751"/>
          </a:xfrm>
        </p:spPr>
        <p:txBody>
          <a:bodyPr>
            <a:noAutofit/>
          </a:bodyPr>
          <a:lstStyle/>
          <a:p>
            <a:r>
              <a:rPr lang="en-US" sz="1800" b="1" i="1" dirty="0" smtClean="0">
                <a:solidFill>
                  <a:schemeClr val="tx1"/>
                </a:solidFill>
              </a:rPr>
              <a:t>PART 1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FORCE AS VECTORS</a:t>
            </a:r>
          </a:p>
          <a:p>
            <a:r>
              <a:rPr lang="en-US" sz="1800" dirty="0">
                <a:solidFill>
                  <a:schemeClr val="tx1"/>
                </a:solidFill>
              </a:rPr>
              <a:t>FORCE </a:t>
            </a:r>
            <a:r>
              <a:rPr lang="en-US" sz="1800" dirty="0" smtClean="0">
                <a:solidFill>
                  <a:schemeClr val="tx1"/>
                </a:solidFill>
              </a:rPr>
              <a:t>AND MOVEMENTS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CENTRE OF RESISTANCE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CENTRE OF ROTATION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MOMENT</a:t>
            </a:r>
          </a:p>
          <a:p>
            <a:r>
              <a:rPr lang="en-US" sz="1800" b="1" i="1" dirty="0" smtClean="0">
                <a:solidFill>
                  <a:schemeClr val="tx1"/>
                </a:solidFill>
              </a:rPr>
              <a:t>PART II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TYPES OF TOOTH MOVEMENT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TRANSLATION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TIPPING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COUPLE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TYPES OF FORCE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INTERMITTENT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INTERUPTED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CONTINUOUS</a:t>
            </a:r>
          </a:p>
          <a:p>
            <a:pPr lvl="1"/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7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732450"/>
            <a:ext cx="8557146" cy="4709293"/>
          </a:xfrm>
        </p:spPr>
        <p:txBody>
          <a:bodyPr>
            <a:normAutofit lnSpcReduction="10000"/>
          </a:bodyPr>
          <a:lstStyle/>
          <a:p>
            <a:r>
              <a:rPr lang="en-US" sz="2400" i="1" dirty="0" smtClean="0">
                <a:effectLst/>
              </a:rPr>
              <a:t>‘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echanics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effect of forces on a body.’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Theories of mechanics has potential applications in 3 areas: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Precise application of force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of clinical and histological response to various magnitude of force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the design of orthodontic appliances.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application of mechanics to orthodontic treatment helps in: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the treatment efficiency</a:t>
            </a:r>
          </a:p>
          <a:p>
            <a:pPr lvl="1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treatment time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93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AS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732450"/>
            <a:ext cx="8393373" cy="4058751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</a:rPr>
              <a:t>Force </a:t>
            </a:r>
            <a:r>
              <a:rPr lang="en-US" sz="2400" dirty="0">
                <a:effectLst/>
              </a:rPr>
              <a:t>can be defined as ‘an act upon a body that changes </a:t>
            </a:r>
            <a:r>
              <a:rPr lang="en-US" sz="2400" dirty="0" smtClean="0">
                <a:effectLst/>
              </a:rPr>
              <a:t>or tends </a:t>
            </a:r>
            <a:r>
              <a:rPr lang="en-US" sz="2400" dirty="0">
                <a:effectLst/>
              </a:rPr>
              <a:t>to change the state of rest or of motion of that body</a:t>
            </a:r>
            <a:r>
              <a:rPr lang="en-US" sz="2400" dirty="0" smtClean="0">
                <a:effectLst/>
              </a:rPr>
              <a:t>.</a:t>
            </a:r>
          </a:p>
          <a:p>
            <a:r>
              <a:rPr lang="en-US" sz="2400" dirty="0" smtClean="0">
                <a:effectLst/>
              </a:rPr>
              <a:t>In clinical terms it is either push or pull</a:t>
            </a:r>
          </a:p>
          <a:p>
            <a:r>
              <a:rPr lang="en-US" sz="2400" dirty="0" smtClean="0">
                <a:effectLst/>
              </a:rPr>
              <a:t>Force = mass * acceleration     F= (ma)</a:t>
            </a:r>
            <a:r>
              <a:rPr lang="en-US" sz="2400" dirty="0" smtClean="0"/>
              <a:t> </a:t>
            </a:r>
          </a:p>
          <a:p>
            <a:r>
              <a:rPr lang="en-US" sz="2400" dirty="0">
                <a:effectLst/>
              </a:rPr>
              <a:t>Forces can be represented using vectors. They </a:t>
            </a:r>
            <a:r>
              <a:rPr lang="en-US" sz="2400" dirty="0" smtClean="0">
                <a:effectLst/>
              </a:rPr>
              <a:t>have specific </a:t>
            </a:r>
            <a:r>
              <a:rPr lang="en-US" sz="2400" dirty="0">
                <a:effectLst/>
              </a:rPr>
              <a:t>magnitude and direction.</a:t>
            </a:r>
            <a:r>
              <a:rPr lang="en-US" sz="2800" dirty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07" y="4531057"/>
            <a:ext cx="3523040" cy="22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4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2019284"/>
            <a:ext cx="8084453" cy="4058751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To understand how a body reacts to more than </a:t>
            </a:r>
            <a:r>
              <a:rPr lang="en-US" sz="2800" dirty="0" smtClean="0">
                <a:effectLst/>
              </a:rPr>
              <a:t>one force </a:t>
            </a:r>
            <a:r>
              <a:rPr lang="en-US" sz="2800" dirty="0">
                <a:effectLst/>
              </a:rPr>
              <a:t>requires the creation of a vector diagram. </a:t>
            </a:r>
            <a:endParaRPr lang="en-US" sz="2800" dirty="0" smtClean="0">
              <a:effectLst/>
            </a:endParaRPr>
          </a:p>
          <a:p>
            <a:r>
              <a:rPr lang="en-US" sz="2800" dirty="0">
                <a:effectLst/>
              </a:rPr>
              <a:t>Sometimes a single force may be resolved into components to simplify or study its effect on a particular body. </a:t>
            </a:r>
          </a:p>
          <a:p>
            <a:endParaRPr lang="en-US" sz="2800" dirty="0" smtClean="0">
              <a:effectLst/>
            </a:endParaRPr>
          </a:p>
          <a:p>
            <a:pPr marL="36900" indent="0">
              <a:buNone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7746" y="338919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FORCE AS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6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5" y="1484894"/>
            <a:ext cx="8084453" cy="4058751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In </a:t>
            </a:r>
            <a:r>
              <a:rPr lang="en-US" sz="2400" dirty="0" smtClean="0">
                <a:effectLst/>
              </a:rPr>
              <a:t>the simplest </a:t>
            </a:r>
            <a:r>
              <a:rPr lang="en-US" sz="2400" dirty="0">
                <a:effectLst/>
              </a:rPr>
              <a:t>scenario, with the point of application of </a:t>
            </a:r>
            <a:r>
              <a:rPr lang="en-US" sz="2400" dirty="0" smtClean="0">
                <a:effectLst/>
              </a:rPr>
              <a:t>say two </a:t>
            </a:r>
            <a:r>
              <a:rPr lang="en-US" sz="2400" dirty="0">
                <a:effectLst/>
              </a:rPr>
              <a:t>forces being at a common point, </a:t>
            </a:r>
            <a:endParaRPr lang="en-US" sz="2400" dirty="0" smtClean="0">
              <a:effectLst/>
            </a:endParaRPr>
          </a:p>
          <a:p>
            <a:endParaRPr lang="en-US" sz="2400" dirty="0" smtClean="0">
              <a:effectLst/>
            </a:endParaRPr>
          </a:p>
          <a:p>
            <a:r>
              <a:rPr lang="en-US" sz="2400" dirty="0">
                <a:effectLst/>
              </a:rPr>
              <a:t>T</a:t>
            </a:r>
            <a:r>
              <a:rPr lang="en-US" sz="2400" dirty="0" smtClean="0">
                <a:effectLst/>
              </a:rPr>
              <a:t>he </a:t>
            </a:r>
            <a:r>
              <a:rPr lang="en-US" sz="2400" dirty="0">
                <a:effectLst/>
              </a:rPr>
              <a:t>resultant </a:t>
            </a:r>
            <a:r>
              <a:rPr lang="en-US" sz="2400" dirty="0" smtClean="0">
                <a:effectLst/>
              </a:rPr>
              <a:t>is indicated </a:t>
            </a:r>
            <a:r>
              <a:rPr lang="en-US" sz="2400" dirty="0">
                <a:effectLst/>
              </a:rPr>
              <a:t>by the diagonal of the parallelogram </a:t>
            </a:r>
            <a:r>
              <a:rPr lang="en-US" sz="2400" dirty="0" smtClean="0">
                <a:effectLst/>
              </a:rPr>
              <a:t>drawn using </a:t>
            </a:r>
            <a:r>
              <a:rPr lang="en-US" sz="2400" dirty="0">
                <a:effectLst/>
              </a:rPr>
              <a:t>the vectors of the two forces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7746" y="338919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FORCE AS VECTORS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351916" y="2401969"/>
            <a:ext cx="368490" cy="504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425" y="3824010"/>
            <a:ext cx="6391963" cy="279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732450"/>
            <a:ext cx="8248226" cy="4058751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Single force can be resolved by </a:t>
            </a:r>
            <a:r>
              <a:rPr lang="en-US" sz="2400" dirty="0">
                <a:effectLst/>
              </a:rPr>
              <a:t>splitting the </a:t>
            </a:r>
            <a:r>
              <a:rPr lang="en-US" sz="2400" dirty="0" smtClean="0">
                <a:effectLst/>
              </a:rPr>
              <a:t>force vectors </a:t>
            </a:r>
            <a:r>
              <a:rPr lang="en-US" sz="2400" dirty="0">
                <a:effectLst/>
              </a:rPr>
              <a:t>into two components at right angles to </a:t>
            </a:r>
            <a:r>
              <a:rPr lang="en-US" sz="2400" dirty="0" smtClean="0">
                <a:effectLst/>
              </a:rPr>
              <a:t>each other</a:t>
            </a:r>
            <a:r>
              <a:rPr lang="en-US" sz="2400" dirty="0">
                <a:effectLst/>
              </a:rPr>
              <a:t>, into a vertical and horizontal component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7746" y="338919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FORCE AS VECTORS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429" y="3403492"/>
            <a:ext cx="6591955" cy="29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1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FORCE AND MOVEMENTS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61" y="1580050"/>
            <a:ext cx="8811491" cy="4929607"/>
          </a:xfrm>
        </p:spPr>
        <p:txBody>
          <a:bodyPr>
            <a:noAutofit/>
          </a:bodyPr>
          <a:lstStyle/>
          <a:p>
            <a:r>
              <a:rPr lang="en-US" sz="2400" dirty="0"/>
              <a:t>CENTRE OF </a:t>
            </a:r>
            <a:r>
              <a:rPr lang="en-US" sz="2400" dirty="0" smtClean="0"/>
              <a:t>RESISTANCE</a:t>
            </a:r>
          </a:p>
          <a:p>
            <a:r>
              <a:rPr lang="en-US" sz="2400" dirty="0">
                <a:effectLst/>
              </a:rPr>
              <a:t>Every unrestrained body has a point at which it </a:t>
            </a:r>
            <a:r>
              <a:rPr lang="en-US" sz="2400" dirty="0" smtClean="0">
                <a:effectLst/>
              </a:rPr>
              <a:t>can (at </a:t>
            </a:r>
            <a:r>
              <a:rPr lang="en-US" sz="2400" dirty="0">
                <a:effectLst/>
              </a:rPr>
              <a:t>least in theory) be perfectly balanced. This point </a:t>
            </a:r>
            <a:r>
              <a:rPr lang="en-US" sz="2400" dirty="0" smtClean="0">
                <a:effectLst/>
              </a:rPr>
              <a:t>is called </a:t>
            </a:r>
            <a:r>
              <a:rPr lang="en-US" sz="2400" dirty="0">
                <a:effectLst/>
              </a:rPr>
              <a:t>the </a:t>
            </a:r>
            <a:r>
              <a:rPr lang="en-US" sz="2400" i="1" dirty="0">
                <a:effectLst/>
              </a:rPr>
              <a:t>center of gravity</a:t>
            </a:r>
            <a:r>
              <a:rPr lang="en-US" sz="2400" dirty="0">
                <a:effectLst/>
              </a:rPr>
              <a:t>. </a:t>
            </a:r>
            <a:endParaRPr lang="en-US" sz="2400" dirty="0" smtClean="0">
              <a:effectLst/>
            </a:endParaRPr>
          </a:p>
          <a:p>
            <a:pPr marL="36900" indent="0">
              <a:buNone/>
            </a:pP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When </a:t>
            </a:r>
            <a:r>
              <a:rPr lang="en-US" sz="2400" dirty="0">
                <a:effectLst/>
              </a:rPr>
              <a:t>we talk about </a:t>
            </a:r>
            <a:r>
              <a:rPr lang="en-US" sz="2400" dirty="0" smtClean="0">
                <a:effectLst/>
              </a:rPr>
              <a:t>teeth, we </a:t>
            </a:r>
            <a:r>
              <a:rPr lang="en-US" sz="2400" dirty="0">
                <a:effectLst/>
              </a:rPr>
              <a:t>are talking of a body which is restrained by </a:t>
            </a:r>
            <a:r>
              <a:rPr lang="en-US" sz="2400" dirty="0" smtClean="0">
                <a:effectLst/>
              </a:rPr>
              <a:t>adjacent structures </a:t>
            </a:r>
            <a:r>
              <a:rPr lang="en-US" sz="2400" dirty="0">
                <a:effectLst/>
              </a:rPr>
              <a:t>like the periodontal ligament etc. for </a:t>
            </a:r>
            <a:r>
              <a:rPr lang="en-US" sz="2400" dirty="0" smtClean="0">
                <a:effectLst/>
              </a:rPr>
              <a:t>such restrained </a:t>
            </a:r>
            <a:r>
              <a:rPr lang="en-US" sz="2400" dirty="0">
                <a:effectLst/>
              </a:rPr>
              <a:t>bodies the analogous point to the center </a:t>
            </a:r>
            <a:r>
              <a:rPr lang="en-US" sz="2400" dirty="0" smtClean="0">
                <a:effectLst/>
              </a:rPr>
              <a:t>of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gravity </a:t>
            </a:r>
            <a:r>
              <a:rPr lang="en-US" sz="2400" dirty="0">
                <a:effectLst/>
              </a:rPr>
              <a:t>is called the </a:t>
            </a:r>
            <a:r>
              <a:rPr lang="en-US" sz="2400" i="1" dirty="0">
                <a:effectLst/>
              </a:rPr>
              <a:t>center of resistance</a:t>
            </a:r>
            <a:r>
              <a:rPr lang="en-US" sz="2400" dirty="0">
                <a:effectLst/>
              </a:rPr>
              <a:t>. </a:t>
            </a:r>
            <a:endParaRPr lang="en-US" sz="2400" dirty="0" smtClean="0">
              <a:effectLst/>
            </a:endParaRPr>
          </a:p>
          <a:p>
            <a:pPr marL="3690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4152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2369</TotalTime>
  <Words>1112</Words>
  <Application>Microsoft Office PowerPoint</Application>
  <PresentationFormat>On-screen Show (4:3)</PresentationFormat>
  <Paragraphs>179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Book Antiqua</vt:lpstr>
      <vt:lpstr>Calisto MT</vt:lpstr>
      <vt:lpstr>Times New Roman</vt:lpstr>
      <vt:lpstr>Trebuchet MS</vt:lpstr>
      <vt:lpstr>Wingdings</vt:lpstr>
      <vt:lpstr>Wingdings 2</vt:lpstr>
      <vt:lpstr>Slate</vt:lpstr>
      <vt:lpstr>PowerPoint Presentation</vt:lpstr>
      <vt:lpstr>Specific learning Objectives </vt:lpstr>
      <vt:lpstr>CONTENTS</vt:lpstr>
      <vt:lpstr>INTRODUCTION </vt:lpstr>
      <vt:lpstr>FORCE AS VECTORS</vt:lpstr>
      <vt:lpstr>PowerPoint Presentation</vt:lpstr>
      <vt:lpstr>PowerPoint Presentation</vt:lpstr>
      <vt:lpstr>PowerPoint Presentation</vt:lpstr>
      <vt:lpstr>FORCE AND MOVEMENTS </vt:lpstr>
      <vt:lpstr>FORCE AND MOVEMENTS </vt:lpstr>
      <vt:lpstr>FORCE AND MOVEMENTS </vt:lpstr>
      <vt:lpstr>FORCE AND MOVEMENTS </vt:lpstr>
      <vt:lpstr>FORCE AND MOVEMENTS </vt:lpstr>
      <vt:lpstr>FORCE AND MOVEMENTS </vt:lpstr>
      <vt:lpstr>FORCE AND MOVEMENTS </vt:lpstr>
      <vt:lpstr>FORCE AND MOVEMENTS </vt:lpstr>
      <vt:lpstr>FORCE AND MOVEMENTS </vt:lpstr>
      <vt:lpstr>FORCE AND MOVEMENTS </vt:lpstr>
      <vt:lpstr>FORCE AND MOVEMENTS </vt:lpstr>
      <vt:lpstr>FORCE AND MOVEMENTS </vt:lpstr>
      <vt:lpstr>FORCE AND MOVEMENTS </vt:lpstr>
      <vt:lpstr>TYPES OF TOOTH MOVEMENTS </vt:lpstr>
      <vt:lpstr>TYPES OF TOOTH MOVEMENTS</vt:lpstr>
      <vt:lpstr>TYPES OF TOOTH MOVEMENTS</vt:lpstr>
      <vt:lpstr>TYPES OF TOOTH MOVEMENTS</vt:lpstr>
      <vt:lpstr>TYPES OF TOOTH MOVEMENTS</vt:lpstr>
      <vt:lpstr>TYPES OF TOOTH MOVEMENTS</vt:lpstr>
      <vt:lpstr>TYPES OF TOOTH MOVEMENTS</vt:lpstr>
      <vt:lpstr>TYPES OF TOOTH MOVEMENTS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Gaurav Agrawal</dc:creator>
  <cp:lastModifiedBy>Gaurav Agrawal</cp:lastModifiedBy>
  <cp:revision>25</cp:revision>
  <dcterms:created xsi:type="dcterms:W3CDTF">2022-06-06T14:42:18Z</dcterms:created>
  <dcterms:modified xsi:type="dcterms:W3CDTF">2022-06-18T15:13:08Z</dcterms:modified>
</cp:coreProperties>
</file>